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12192000" cy="6858000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Lato" panose="020F0502020204030203" pitchFamily="34" charset="0"/>
      <p:regular r:id="rId51"/>
      <p:bold r:id="rId52"/>
      <p:italic r:id="rId53"/>
      <p:boldItalic r:id="rId54"/>
    </p:embeddedFont>
    <p:embeddedFont>
      <p:font typeface="Montserrat" panose="00000500000000000000" pitchFamily="2" charset="0"/>
      <p:regular r:id="rId55"/>
      <p:bold r:id="rId56"/>
      <p:italic r:id="rId57"/>
      <p:boldItalic r:id="rId58"/>
    </p:embeddedFont>
    <p:embeddedFont>
      <p:font typeface="Montserrat Light" panose="00000400000000000000" pitchFamily="2" charset="0"/>
      <p:regular r:id="rId59"/>
      <p:bold r:id="rId60"/>
      <p:italic r:id="rId61"/>
      <p:boldItalic r:id="rId62"/>
    </p:embeddedFont>
    <p:embeddedFont>
      <p:font typeface="Roboto Mono" panose="020B0604020202020204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5EC974-5E25-40A1-800E-0BC9AF853C0E}">
  <a:tblStyle styleId="{595EC974-5E25-40A1-800E-0BC9AF853C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font" Target="fonts/font17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61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3769a4a5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f3769a4a53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f3769a4a53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36e647f3f_1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f36e647f3f_1_1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f36e647f3f_1_1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f36e647f3f_1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f36e647f3f_1_2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f36e647f3f_1_2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f3769a4a5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f3769a4a53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f3769a4a53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f36e647f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f36e647f3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f36e647f3f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f36e647f3f_1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f36e647f3f_1_2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f36e647f3f_1_2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f61fe16ffc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f61fe16ffc_0_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f61fe16ffc_0_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f36e647f3f_1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f36e647f3f_1_5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5" name="Google Shape;305;gf36e647f3f_1_5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f61fe16ff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f61fe16ffc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f61fe16ffc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f61fe16ff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f61fe16ffc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NP hard problems are tried to be solved using graphs. Learned </a:t>
            </a:r>
            <a:r>
              <a:rPr lang="en-US" dirty="0" err="1"/>
              <a:t>Hiuristic</a:t>
            </a:r>
            <a:r>
              <a:rPr lang="en-US" dirty="0"/>
              <a:t> solution, One of the best application trying to solve really hard problems </a:t>
            </a:r>
            <a:endParaRPr dirty="0"/>
          </a:p>
        </p:txBody>
      </p:sp>
      <p:sp>
        <p:nvSpPr>
          <p:cNvPr id="323" name="Google Shape;323;gf61fe16ffc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f36e647f3f_1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f36e647f3f_1_5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Many problems based on graphs are fundamentally difficult</a:t>
            </a:r>
            <a:endParaRPr sz="2800"/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Often NP-hard</a:t>
            </a:r>
            <a:endParaRPr sz="2400"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With Graph Neural Networks we can learn approximate solutions</a:t>
            </a:r>
            <a:endParaRPr/>
          </a:p>
        </p:txBody>
      </p:sp>
      <p:sp>
        <p:nvSpPr>
          <p:cNvPr id="332" name="Google Shape;332;gf36e647f3f_1_5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f61fe16ff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f61fe16ffc_0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Embed logical propositions using graph neural </a:t>
            </a:r>
            <a:r>
              <a:rPr lang="en-US" dirty="0" err="1"/>
              <a:t>netoworks</a:t>
            </a:r>
            <a:r>
              <a:rPr lang="en-US" dirty="0"/>
              <a:t>. </a:t>
            </a:r>
            <a:endParaRPr dirty="0"/>
          </a:p>
        </p:txBody>
      </p:sp>
      <p:sp>
        <p:nvSpPr>
          <p:cNvPr id="341" name="Google Shape;341;gf61fe16ffc_0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f36e647f3f_1_333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Transformer is not a sequence model, it is a model that works on sets. </a:t>
            </a:r>
            <a:endParaRPr dirty="0"/>
          </a:p>
        </p:txBody>
      </p:sp>
      <p:sp>
        <p:nvSpPr>
          <p:cNvPr id="350" name="Google Shape;350;gf36e647f3f_1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f36e647f3f_1_35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Take the graph of molecule and linearize it. </a:t>
            </a:r>
            <a:endParaRPr dirty="0"/>
          </a:p>
        </p:txBody>
      </p:sp>
      <p:sp>
        <p:nvSpPr>
          <p:cNvPr id="359" name="Google Shape;359;gf36e647f3f_1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f36e647f3f_1_367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Alphabet contributed good progress here. Look for pairwise relation not only graphs. </a:t>
            </a:r>
            <a:endParaRPr dirty="0"/>
          </a:p>
        </p:txBody>
      </p:sp>
      <p:sp>
        <p:nvSpPr>
          <p:cNvPr id="368" name="Google Shape;368;gf36e647f3f_1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f36e647f3f_1_37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gf36e647f3f_1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f36e647f3f_1_38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same or even better performance than convolutional neural networks. </a:t>
            </a:r>
            <a:endParaRPr dirty="0"/>
          </a:p>
        </p:txBody>
      </p:sp>
      <p:sp>
        <p:nvSpPr>
          <p:cNvPr id="389" name="Google Shape;389;gf36e647f3f_1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f3859efa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f3859efa8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9" name="Google Shape;399;gf3859efa8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f3859efa8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f3859efa83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f3859efa83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36e647f3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f36e647f3f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f36e647f3f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f3859efa8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f3859efa83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f3859efa83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f3859efa8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f3859efa83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f3859efa83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f3859efa83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f3859efa83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f3859efa83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f61fe16ffc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f61fe16ffc_0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gf61fe16ffc_0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f3859efa8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f3859efa83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gf3859efa83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f3859efa83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f3859efa83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First row corresponds to first node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can see that the relationship is </a:t>
            </a:r>
            <a:r>
              <a:rPr lang="en-US" dirty="0" err="1"/>
              <a:t>semetric</a:t>
            </a:r>
            <a:r>
              <a:rPr lang="en-US" dirty="0"/>
              <a:t>. This are sparse representations. Only represent the parts which have 1 not zeros. </a:t>
            </a:r>
            <a:endParaRPr dirty="0"/>
          </a:p>
        </p:txBody>
      </p:sp>
      <p:sp>
        <p:nvSpPr>
          <p:cNvPr id="447" name="Google Shape;447;gf3859efa83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f3859efa8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f3859efa83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gf3859efa83_0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f3859efa8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f3859efa83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gf3859efa83_0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f9c5d5362c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f9c5d5362c_0_1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gf9c5d5362c_0_1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f9c5d536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f9c5d5362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gf9c5d5362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f36e647f3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f36e647f3f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f36e647f3f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f9c5d5362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f9c5d5362c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gf9c5d5362c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f9c5d5362c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f9c5d5362c_0_1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gf9c5d5362c_0_1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f9c5d5362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f9c5d5362c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Change it to vector / vectorize it to single feature vector. Finally we have feature </a:t>
            </a:r>
            <a:r>
              <a:rPr lang="en-US" dirty="0" err="1"/>
              <a:t>metrix</a:t>
            </a:r>
            <a:r>
              <a:rPr lang="en-US" dirty="0"/>
              <a:t>. </a:t>
            </a:r>
            <a:endParaRPr dirty="0"/>
          </a:p>
        </p:txBody>
      </p:sp>
      <p:sp>
        <p:nvSpPr>
          <p:cNvPr id="502" name="Google Shape;502;gf9c5d5362c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f9c5d5362c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f9c5d5362c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Embedding layer, encodings are used instead of one hot vectors which is advised to be avoided when using neural networks.  Avoid one </a:t>
            </a:r>
            <a:r>
              <a:rPr lang="en-US"/>
              <a:t>hot encodings. </a:t>
            </a:r>
            <a:endParaRPr/>
          </a:p>
        </p:txBody>
      </p:sp>
      <p:sp>
        <p:nvSpPr>
          <p:cNvPr id="510" name="Google Shape;510;gf9c5d5362c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f36e647f3f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f36e647f3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61fe16ffc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f61fe16ffc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f61fe16ffc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61fe16ffc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f61fe16ffc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f61fe16ffc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f61fe16ffc_0_4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f61fe16ff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f3769a4a53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f3769a4a53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f3769a4a53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 descr="A picture containing drawing&#10;&#10;Description automatically generated"/>
          <p:cNvPicPr preferRelativeResize="0"/>
          <p:nvPr/>
        </p:nvPicPr>
        <p:blipFill rotWithShape="1">
          <a:blip r:embed="rId2">
            <a:alphaModFix amt="6000"/>
          </a:blip>
          <a:srcRect l="8650" t="-11735" r="-6392" b="11434"/>
          <a:stretch/>
        </p:blipFill>
        <p:spPr>
          <a:xfrm rot="10800000">
            <a:off x="-1116002" y="1"/>
            <a:ext cx="8424002" cy="932399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092901" y="2971307"/>
            <a:ext cx="88104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089531" y="3849641"/>
            <a:ext cx="8810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lvl="1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58" name="Google Shape;58;p13"/>
          <p:cNvGrpSpPr/>
          <p:nvPr/>
        </p:nvGrpSpPr>
        <p:grpSpPr>
          <a:xfrm>
            <a:off x="1" y="6721475"/>
            <a:ext cx="12192081" cy="136500"/>
            <a:chOff x="1" y="6721475"/>
            <a:chExt cx="12192081" cy="136500"/>
          </a:xfrm>
        </p:grpSpPr>
        <p:sp>
          <p:nvSpPr>
            <p:cNvPr id="59" name="Google Shape;59;p13"/>
            <p:cNvSpPr/>
            <p:nvPr/>
          </p:nvSpPr>
          <p:spPr>
            <a:xfrm>
              <a:off x="1" y="6721475"/>
              <a:ext cx="2320200" cy="136500"/>
            </a:xfrm>
            <a:prstGeom prst="rect">
              <a:avLst/>
            </a:prstGeom>
            <a:solidFill>
              <a:srgbClr val="FEC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320282" y="6721475"/>
              <a:ext cx="9871800" cy="136500"/>
            </a:xfrm>
            <a:prstGeom prst="rect">
              <a:avLst/>
            </a:prstGeom>
            <a:solidFill>
              <a:srgbClr val="0269A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" name="Google Shape;61;p13"/>
          <p:cNvSpPr/>
          <p:nvPr/>
        </p:nvSpPr>
        <p:spPr>
          <a:xfrm>
            <a:off x="9031246" y="3708236"/>
            <a:ext cx="2871900" cy="45600"/>
          </a:xfrm>
          <a:prstGeom prst="rect">
            <a:avLst/>
          </a:prstGeom>
          <a:solidFill>
            <a:srgbClr val="0269A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3"/>
          <p:cNvSpPr txBox="1">
            <a:spLocks noGrp="1"/>
          </p:cNvSpPr>
          <p:nvPr>
            <p:ph type="body" idx="2"/>
          </p:nvPr>
        </p:nvSpPr>
        <p:spPr>
          <a:xfrm>
            <a:off x="3092901" y="4387759"/>
            <a:ext cx="88107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63" name="Google Shape;63;p13"/>
          <p:cNvGrpSpPr/>
          <p:nvPr/>
        </p:nvGrpSpPr>
        <p:grpSpPr>
          <a:xfrm>
            <a:off x="1774492" y="5994164"/>
            <a:ext cx="10253709" cy="615798"/>
            <a:chOff x="1774492" y="5994164"/>
            <a:chExt cx="10253709" cy="615798"/>
          </a:xfrm>
        </p:grpSpPr>
        <p:pic>
          <p:nvPicPr>
            <p:cNvPr id="64" name="Google Shape;64;p13" descr="A close up of a sig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738167" y="6028478"/>
              <a:ext cx="1165282" cy="5437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3" descr="A close up of a logo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487264" y="6032280"/>
              <a:ext cx="575493" cy="5492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13" descr="A close up of a logo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191108" y="6032280"/>
              <a:ext cx="418708" cy="5399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13" descr="A close up of a sign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989069" y="6114964"/>
              <a:ext cx="2039133" cy="4388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3" descr="A black and white logo&#10;&#10;Description automatically generated with low confidenc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217557" y="5994347"/>
              <a:ext cx="2154617" cy="585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13" descr="Logo&#10;&#10;Description automatically generated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533208" y="5994346"/>
              <a:ext cx="591188" cy="5850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13" descr="Icon&#10;&#10;Description automatically generated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774492" y="5994164"/>
              <a:ext cx="2630079" cy="6157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1pPr>
            <a:lvl2pPr marL="914400" lvl="1" indent="-355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/>
            </a:lvl2pPr>
            <a:lvl3pPr marL="137160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marL="182880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1pPr>
            <a:lvl2pPr marL="914400" lvl="1" indent="-355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/>
            </a:lvl2pPr>
            <a:lvl3pPr marL="137160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marL="182880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77" name="Google Shape;77;p14"/>
          <p:cNvGrpSpPr/>
          <p:nvPr/>
        </p:nvGrpSpPr>
        <p:grpSpPr>
          <a:xfrm>
            <a:off x="0" y="0"/>
            <a:ext cx="12192081" cy="136500"/>
            <a:chOff x="1" y="6721475"/>
            <a:chExt cx="12192081" cy="136500"/>
          </a:xfrm>
        </p:grpSpPr>
        <p:sp>
          <p:nvSpPr>
            <p:cNvPr id="78" name="Google Shape;78;p14"/>
            <p:cNvSpPr/>
            <p:nvPr/>
          </p:nvSpPr>
          <p:spPr>
            <a:xfrm>
              <a:off x="1" y="6721475"/>
              <a:ext cx="2320200" cy="136500"/>
            </a:xfrm>
            <a:prstGeom prst="rect">
              <a:avLst/>
            </a:prstGeom>
            <a:solidFill>
              <a:srgbClr val="FEC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2320282" y="6721475"/>
              <a:ext cx="9871800" cy="136500"/>
            </a:xfrm>
            <a:prstGeom prst="rect">
              <a:avLst/>
            </a:prstGeom>
            <a:solidFill>
              <a:srgbClr val="0269A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" name="Google Shape;80;p14"/>
          <p:cNvSpPr/>
          <p:nvPr/>
        </p:nvSpPr>
        <p:spPr>
          <a:xfrm>
            <a:off x="0" y="6421821"/>
            <a:ext cx="12192000" cy="475200"/>
          </a:xfrm>
          <a:prstGeom prst="rect">
            <a:avLst/>
          </a:prstGeom>
          <a:solidFill>
            <a:srgbClr val="DFDD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4"/>
          <p:cNvSpPr txBox="1">
            <a:spLocks noGrp="1"/>
          </p:cNvSpPr>
          <p:nvPr>
            <p:ph type="sldNum" idx="12"/>
          </p:nvPr>
        </p:nvSpPr>
        <p:spPr>
          <a:xfrm>
            <a:off x="8612188" y="646760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82" name="Google Shape;82;p14"/>
          <p:cNvGrpSpPr/>
          <p:nvPr/>
        </p:nvGrpSpPr>
        <p:grpSpPr>
          <a:xfrm>
            <a:off x="160583" y="6497237"/>
            <a:ext cx="5427034" cy="315842"/>
            <a:chOff x="160583" y="6497237"/>
            <a:chExt cx="5427034" cy="315842"/>
          </a:xfrm>
        </p:grpSpPr>
        <p:pic>
          <p:nvPicPr>
            <p:cNvPr id="83" name="Google Shape;83;p14" descr="A close up of a logo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469636" y="6511448"/>
              <a:ext cx="222342" cy="2867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4" descr="A close up of a logo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95882" y="6511448"/>
              <a:ext cx="305598" cy="291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14" descr="A close up of a sign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68102" y="6502145"/>
              <a:ext cx="634395" cy="296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4" descr="A close up of a sign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432355" y="6549547"/>
              <a:ext cx="1155262" cy="248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4" descr="Logo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562080" y="6502145"/>
              <a:ext cx="304995" cy="3018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4" descr="A black and white logo&#10;&#10;Description automatically generated with low confidenc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932099" y="6504757"/>
              <a:ext cx="1098759" cy="2983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4" descr="Icon&#10;&#10;Description automatically generated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60583" y="6497237"/>
              <a:ext cx="1348956" cy="3158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 b="0"/>
            </a:lvl1pPr>
            <a:lvl2pPr marL="914400" lvl="1" indent="-355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/>
            </a:lvl2pPr>
            <a:lvl3pPr marL="137160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marL="182880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93" name="Google Shape;93;p15"/>
          <p:cNvGrpSpPr/>
          <p:nvPr/>
        </p:nvGrpSpPr>
        <p:grpSpPr>
          <a:xfrm>
            <a:off x="0" y="0"/>
            <a:ext cx="12192081" cy="136500"/>
            <a:chOff x="1" y="6721475"/>
            <a:chExt cx="12192081" cy="136500"/>
          </a:xfrm>
        </p:grpSpPr>
        <p:sp>
          <p:nvSpPr>
            <p:cNvPr id="94" name="Google Shape;94;p15"/>
            <p:cNvSpPr/>
            <p:nvPr/>
          </p:nvSpPr>
          <p:spPr>
            <a:xfrm>
              <a:off x="1" y="6721475"/>
              <a:ext cx="2320200" cy="136500"/>
            </a:xfrm>
            <a:prstGeom prst="rect">
              <a:avLst/>
            </a:prstGeom>
            <a:solidFill>
              <a:srgbClr val="FEC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2320282" y="6721475"/>
              <a:ext cx="9871800" cy="136500"/>
            </a:xfrm>
            <a:prstGeom prst="rect">
              <a:avLst/>
            </a:prstGeom>
            <a:solidFill>
              <a:srgbClr val="0269A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" name="Google Shape;96;p15"/>
          <p:cNvSpPr/>
          <p:nvPr/>
        </p:nvSpPr>
        <p:spPr>
          <a:xfrm>
            <a:off x="0" y="6421821"/>
            <a:ext cx="12192000" cy="475200"/>
          </a:xfrm>
          <a:prstGeom prst="rect">
            <a:avLst/>
          </a:prstGeom>
          <a:solidFill>
            <a:srgbClr val="DFDD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612188" y="646760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98" name="Google Shape;98;p15"/>
          <p:cNvGrpSpPr/>
          <p:nvPr/>
        </p:nvGrpSpPr>
        <p:grpSpPr>
          <a:xfrm>
            <a:off x="160583" y="6497237"/>
            <a:ext cx="5427034" cy="315842"/>
            <a:chOff x="160583" y="6497237"/>
            <a:chExt cx="5427034" cy="315842"/>
          </a:xfrm>
        </p:grpSpPr>
        <p:pic>
          <p:nvPicPr>
            <p:cNvPr id="99" name="Google Shape;99;p15" descr="A close up of a logo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469636" y="6511448"/>
              <a:ext cx="222342" cy="2867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15" descr="A close up of a logo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95882" y="6511448"/>
              <a:ext cx="305598" cy="291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15" descr="A close up of a sign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68102" y="6502145"/>
              <a:ext cx="634395" cy="296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5" descr="A close up of a sign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432355" y="6549547"/>
              <a:ext cx="1155262" cy="248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5" descr="Logo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562080" y="6502145"/>
              <a:ext cx="304995" cy="3018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15" descr="A black and white logo&#10;&#10;Description automatically generated with low confidenc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932099" y="6504757"/>
              <a:ext cx="1098759" cy="2983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5" descr="Icon&#10;&#10;Description automatically generated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60583" y="6497237"/>
              <a:ext cx="1348956" cy="3158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grpSp>
        <p:nvGrpSpPr>
          <p:cNvPr id="109" name="Google Shape;109;p16"/>
          <p:cNvGrpSpPr/>
          <p:nvPr/>
        </p:nvGrpSpPr>
        <p:grpSpPr>
          <a:xfrm>
            <a:off x="0" y="0"/>
            <a:ext cx="12192081" cy="136500"/>
            <a:chOff x="1" y="6721475"/>
            <a:chExt cx="12192081" cy="136500"/>
          </a:xfrm>
        </p:grpSpPr>
        <p:sp>
          <p:nvSpPr>
            <p:cNvPr id="110" name="Google Shape;110;p16"/>
            <p:cNvSpPr/>
            <p:nvPr/>
          </p:nvSpPr>
          <p:spPr>
            <a:xfrm>
              <a:off x="1" y="6721475"/>
              <a:ext cx="2320200" cy="136500"/>
            </a:xfrm>
            <a:prstGeom prst="rect">
              <a:avLst/>
            </a:prstGeom>
            <a:solidFill>
              <a:srgbClr val="FEC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2320282" y="6721475"/>
              <a:ext cx="9871800" cy="136500"/>
            </a:xfrm>
            <a:prstGeom prst="rect">
              <a:avLst/>
            </a:prstGeom>
            <a:solidFill>
              <a:srgbClr val="0269A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" name="Google Shape;112;p16"/>
          <p:cNvSpPr/>
          <p:nvPr/>
        </p:nvSpPr>
        <p:spPr>
          <a:xfrm>
            <a:off x="0" y="6421821"/>
            <a:ext cx="12192000" cy="475200"/>
          </a:xfrm>
          <a:prstGeom prst="rect">
            <a:avLst/>
          </a:prstGeom>
          <a:solidFill>
            <a:srgbClr val="DFDD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6"/>
          <p:cNvSpPr txBox="1">
            <a:spLocks noGrp="1"/>
          </p:cNvSpPr>
          <p:nvPr>
            <p:ph type="sldNum" idx="12"/>
          </p:nvPr>
        </p:nvSpPr>
        <p:spPr>
          <a:xfrm>
            <a:off x="8612188" y="646760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14" name="Google Shape;114;p16"/>
          <p:cNvGrpSpPr/>
          <p:nvPr/>
        </p:nvGrpSpPr>
        <p:grpSpPr>
          <a:xfrm>
            <a:off x="160583" y="6497237"/>
            <a:ext cx="5427034" cy="315842"/>
            <a:chOff x="160583" y="6497237"/>
            <a:chExt cx="5427034" cy="315842"/>
          </a:xfrm>
        </p:grpSpPr>
        <p:pic>
          <p:nvPicPr>
            <p:cNvPr id="115" name="Google Shape;115;p16" descr="A close up of a logo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469636" y="6511448"/>
              <a:ext cx="222342" cy="2867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16" descr="A close up of a logo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95882" y="6511448"/>
              <a:ext cx="305598" cy="291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6" descr="A close up of a sign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68102" y="6502145"/>
              <a:ext cx="634395" cy="296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6" descr="A close up of a sign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432355" y="6549547"/>
              <a:ext cx="1155262" cy="248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16" descr="Logo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562080" y="6502145"/>
              <a:ext cx="304995" cy="3018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16" descr="A black and white logo&#10;&#10;Description automatically generated with low confidenc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932099" y="6504757"/>
              <a:ext cx="1098759" cy="2983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6" descr="Icon&#10;&#10;Description automatically generated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60583" y="6497237"/>
              <a:ext cx="1348956" cy="3158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/>
          <p:nvPr/>
        </p:nvSpPr>
        <p:spPr>
          <a:xfrm>
            <a:off x="0" y="6421821"/>
            <a:ext cx="12192000" cy="475200"/>
          </a:xfrm>
          <a:prstGeom prst="rect">
            <a:avLst/>
          </a:prstGeom>
          <a:solidFill>
            <a:srgbClr val="DFDD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39788" y="987424"/>
            <a:ext cx="3932100" cy="5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612188" y="646760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body" idx="1"/>
          </p:nvPr>
        </p:nvSpPr>
        <p:spPr>
          <a:xfrm>
            <a:off x="838200" y="1671246"/>
            <a:ext cx="3932100" cy="41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 b="0"/>
            </a:lvl1pPr>
            <a:lvl2pPr marL="914400" lvl="1" indent="-355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  <a:defRPr sz="2000"/>
            </a:lvl2pPr>
            <a:lvl3pPr marL="137160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  <a:defRPr sz="1800"/>
            </a:lvl3pPr>
            <a:lvl4pPr marL="182880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128" name="Google Shape;128;p17"/>
          <p:cNvGrpSpPr/>
          <p:nvPr/>
        </p:nvGrpSpPr>
        <p:grpSpPr>
          <a:xfrm>
            <a:off x="1" y="0"/>
            <a:ext cx="12192081" cy="136500"/>
            <a:chOff x="1" y="6721475"/>
            <a:chExt cx="12192081" cy="136500"/>
          </a:xfrm>
        </p:grpSpPr>
        <p:sp>
          <p:nvSpPr>
            <p:cNvPr id="129" name="Google Shape;129;p17"/>
            <p:cNvSpPr/>
            <p:nvPr/>
          </p:nvSpPr>
          <p:spPr>
            <a:xfrm>
              <a:off x="1" y="6721475"/>
              <a:ext cx="2320200" cy="136500"/>
            </a:xfrm>
            <a:prstGeom prst="rect">
              <a:avLst/>
            </a:prstGeom>
            <a:solidFill>
              <a:srgbClr val="FEC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320282" y="6721475"/>
              <a:ext cx="9871800" cy="136500"/>
            </a:xfrm>
            <a:prstGeom prst="rect">
              <a:avLst/>
            </a:prstGeom>
            <a:solidFill>
              <a:srgbClr val="0269A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" name="Google Shape;131;p17"/>
          <p:cNvGrpSpPr/>
          <p:nvPr/>
        </p:nvGrpSpPr>
        <p:grpSpPr>
          <a:xfrm>
            <a:off x="160583" y="6497237"/>
            <a:ext cx="5427034" cy="315842"/>
            <a:chOff x="160583" y="6497237"/>
            <a:chExt cx="5427034" cy="315842"/>
          </a:xfrm>
        </p:grpSpPr>
        <p:pic>
          <p:nvPicPr>
            <p:cNvPr id="132" name="Google Shape;132;p17" descr="A close up of a logo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469636" y="6511448"/>
              <a:ext cx="222342" cy="2867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17" descr="A close up of a logo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95882" y="6511448"/>
              <a:ext cx="305598" cy="291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17" descr="A close up of a sign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68102" y="6502145"/>
              <a:ext cx="634395" cy="296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17" descr="A close up of a sign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432355" y="6549547"/>
              <a:ext cx="1155262" cy="248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17" descr="Logo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562080" y="6502145"/>
              <a:ext cx="304995" cy="3018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17" descr="A black and white logo&#10;&#10;Description automatically generated with low confidenc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932099" y="6504757"/>
              <a:ext cx="1098759" cy="2983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17" descr="Icon&#10;&#10;Description automatically generated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60583" y="6497237"/>
              <a:ext cx="1348956" cy="3158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8" descr="A picture containing drawing&#10;&#10;Description automatically generated"/>
          <p:cNvPicPr preferRelativeResize="0"/>
          <p:nvPr/>
        </p:nvPicPr>
        <p:blipFill rotWithShape="1">
          <a:blip r:embed="rId2">
            <a:alphaModFix amt="6000"/>
          </a:blip>
          <a:srcRect/>
          <a:stretch/>
        </p:blipFill>
        <p:spPr>
          <a:xfrm rot="10800000">
            <a:off x="-1869954" y="-1015956"/>
            <a:ext cx="8617904" cy="9295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p18"/>
          <p:cNvGrpSpPr/>
          <p:nvPr/>
        </p:nvGrpSpPr>
        <p:grpSpPr>
          <a:xfrm>
            <a:off x="0" y="0"/>
            <a:ext cx="12192081" cy="136500"/>
            <a:chOff x="1" y="6721475"/>
            <a:chExt cx="12192081" cy="136500"/>
          </a:xfrm>
        </p:grpSpPr>
        <p:sp>
          <p:nvSpPr>
            <p:cNvPr id="142" name="Google Shape;142;p18"/>
            <p:cNvSpPr/>
            <p:nvPr/>
          </p:nvSpPr>
          <p:spPr>
            <a:xfrm>
              <a:off x="1" y="6721475"/>
              <a:ext cx="2320200" cy="136500"/>
            </a:xfrm>
            <a:prstGeom prst="rect">
              <a:avLst/>
            </a:prstGeom>
            <a:solidFill>
              <a:srgbClr val="FEC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2320282" y="6721475"/>
              <a:ext cx="9871800" cy="136500"/>
            </a:xfrm>
            <a:prstGeom prst="rect">
              <a:avLst/>
            </a:prstGeom>
            <a:solidFill>
              <a:srgbClr val="0269A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" name="Google Shape;144;p18"/>
          <p:cNvSpPr txBox="1"/>
          <p:nvPr/>
        </p:nvSpPr>
        <p:spPr>
          <a:xfrm>
            <a:off x="838200" y="2887250"/>
            <a:ext cx="10515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838200" y="4296617"/>
            <a:ext cx="10515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enccs.se</a:t>
            </a:r>
            <a:endParaRPr sz="3200" b="0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" name="Google Shape;146;p18"/>
          <p:cNvGrpSpPr/>
          <p:nvPr/>
        </p:nvGrpSpPr>
        <p:grpSpPr>
          <a:xfrm>
            <a:off x="774297" y="3483855"/>
            <a:ext cx="10579503" cy="610120"/>
            <a:chOff x="774297" y="3483855"/>
            <a:chExt cx="10579503" cy="610120"/>
          </a:xfrm>
        </p:grpSpPr>
        <p:pic>
          <p:nvPicPr>
            <p:cNvPr id="147" name="Google Shape;147;p18" descr="A close up of a logo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01726" y="3502093"/>
              <a:ext cx="435878" cy="5621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18" descr="A close up of a logo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469022" y="3502093"/>
              <a:ext cx="599091" cy="5717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18" descr="A close up of a sign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786837" y="3483855"/>
              <a:ext cx="1243660" cy="580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18" descr="A close up of a sign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089033" y="3576781"/>
              <a:ext cx="2264767" cy="487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18" descr="Logo&#10;&#10;Description automatically generate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462168" y="3483855"/>
              <a:ext cx="597910" cy="5916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8" descr="A black and white logo&#10;&#10;Description automatically generated with low confidence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187550" y="3488976"/>
              <a:ext cx="2153999" cy="5848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18" descr="Icon&#10;&#10;Description automatically generated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74297" y="3499585"/>
              <a:ext cx="2538635" cy="59439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md.io/@enccs/SJ4OWVdVK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twitter.com/quasimondo/status/1284509525500989445?s=20" TargetMode="Externa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deepmind.com/blog/article/alphafold-a-solution-to-a-50-year-old-grand-challenge-in-biology" TargetMode="Externa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arxiv.org/abs/2006.15222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/>
          <p:nvPr/>
        </p:nvSpPr>
        <p:spPr>
          <a:xfrm>
            <a:off x="415600" y="1957900"/>
            <a:ext cx="11360700" cy="15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1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Graph Neural Networks and Transformers Workshop</a:t>
            </a:r>
            <a:endParaRPr sz="411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p19"/>
          <p:cNvSpPr txBox="1"/>
          <p:nvPr/>
        </p:nvSpPr>
        <p:spPr>
          <a:xfrm>
            <a:off x="415600" y="3496899"/>
            <a:ext cx="11360700" cy="7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ENCCS and RISE</a:t>
            </a:r>
            <a:endParaRPr sz="3200">
              <a:solidFill>
                <a:srgbClr val="59595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60" name="Google Shape;160;p19"/>
          <p:cNvSpPr txBox="1"/>
          <p:nvPr/>
        </p:nvSpPr>
        <p:spPr>
          <a:xfrm>
            <a:off x="3092900" y="4387750"/>
            <a:ext cx="86835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70000" lnSpcReduction="20000"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Erik Ylipää and Leon Sütfeld</a:t>
            </a:r>
            <a:endParaRPr b="1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The workshop is based on </a:t>
            </a:r>
            <a:r>
              <a:rPr lang="en-US" sz="2000" b="1">
                <a:latin typeface="Montserrat"/>
                <a:ea typeface="Montserrat"/>
                <a:cs typeface="Montserrat"/>
                <a:sym typeface="Montserrat"/>
              </a:rPr>
              <a:t>Jupyter Notebooks</a:t>
            </a: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 hosted on Google Colab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You will be working in small groups in breakout rooms, going through the notebooks together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We have an interactive </a:t>
            </a:r>
            <a:r>
              <a:rPr lang="en-US" sz="2000" b="1">
                <a:latin typeface="Montserrat"/>
                <a:ea typeface="Montserrat"/>
                <a:cs typeface="Montserrat"/>
                <a:sym typeface="Montserrat"/>
              </a:rPr>
              <a:t>HackMD</a:t>
            </a: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 document for asking questions and getting answers: </a:t>
            </a:r>
            <a:r>
              <a:rPr lang="en-US" sz="2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https://hackmd.io/@enccs/SJ4OWVdVK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If you need live interaction with a tutor, come back to the main zoom room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○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The tutor can go back with you to your group breakout room or start a new breakout room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8"/>
          <p:cNvSpPr txBox="1"/>
          <p:nvPr/>
        </p:nvSpPr>
        <p:spPr>
          <a:xfrm>
            <a:off x="415600" y="405271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Montserrat"/>
                <a:ea typeface="Montserrat"/>
                <a:cs typeface="Montserrat"/>
                <a:sym typeface="Montserrat"/>
              </a:rPr>
              <a:t>Workshop structure</a:t>
            </a:r>
            <a:endParaRPr sz="32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>
            <a:spLocks noGrp="1"/>
          </p:cNvSpPr>
          <p:nvPr>
            <p:ph type="body" idx="1"/>
          </p:nvPr>
        </p:nvSpPr>
        <p:spPr>
          <a:xfrm>
            <a:off x="415600" y="1536625"/>
            <a:ext cx="4859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The primary channel for asking questions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Like an editable chat with Markdown support.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You need an account to be able to edit the document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4" name="Google Shape;2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2818" y="1540751"/>
            <a:ext cx="6356256" cy="4351199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9"/>
          <p:cNvSpPr txBox="1"/>
          <p:nvPr/>
        </p:nvSpPr>
        <p:spPr>
          <a:xfrm>
            <a:off x="415600" y="405271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Montserrat"/>
                <a:ea typeface="Montserrat"/>
                <a:cs typeface="Montserrat"/>
                <a:sym typeface="Montserrat"/>
              </a:rPr>
              <a:t>HackMD</a:t>
            </a:r>
            <a:endParaRPr sz="32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Hosted Jupyter Notebooks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Dependency management can be tricky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We use condacolab, a package for making installing an Anaconda environment on Colab very simple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However, each time you restart the colab runtime, you have to reinstall all packages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Installing PyTorch and CUDA Toolkits takes about 10 minutes, it’s best to not close the runtime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30"/>
          <p:cNvSpPr txBox="1"/>
          <p:nvPr/>
        </p:nvSpPr>
        <p:spPr>
          <a:xfrm>
            <a:off x="415600" y="405271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Montserrat"/>
                <a:ea typeface="Montserrat"/>
                <a:cs typeface="Montserrat"/>
                <a:sym typeface="Montserrat"/>
              </a:rPr>
              <a:t>Google Colab</a:t>
            </a:r>
            <a:endParaRPr sz="32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45603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Many notebooks in this workshop are massive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The outline on the left of the Colab window allow you to swiftly navigate between sections of the notebook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9" name="Google Shape;2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7426" y="538700"/>
            <a:ext cx="5431875" cy="554639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1"/>
          <p:cNvSpPr txBox="1"/>
          <p:nvPr/>
        </p:nvSpPr>
        <p:spPr>
          <a:xfrm>
            <a:off x="415600" y="405278"/>
            <a:ext cx="4560300" cy="14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Montserrat"/>
                <a:ea typeface="Montserrat"/>
                <a:cs typeface="Montserrat"/>
                <a:sym typeface="Montserrat"/>
              </a:rPr>
              <a:t>Colab Table of Contents</a:t>
            </a:r>
            <a:endParaRPr sz="32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/>
          <p:nvPr/>
        </p:nvSpPr>
        <p:spPr>
          <a:xfrm>
            <a:off x="312000" y="2364725"/>
            <a:ext cx="281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Run this cell first</a:t>
            </a:r>
            <a:endParaRPr sz="2000">
              <a:solidFill>
                <a:srgbClr val="99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7" name="Google Shape;257;p32"/>
          <p:cNvCxnSpPr/>
          <p:nvPr/>
        </p:nvCxnSpPr>
        <p:spPr>
          <a:xfrm>
            <a:off x="2112675" y="2938300"/>
            <a:ext cx="1482000" cy="9246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8" name="Google Shape;258;p32"/>
          <p:cNvSpPr txBox="1"/>
          <p:nvPr/>
        </p:nvSpPr>
        <p:spPr>
          <a:xfrm>
            <a:off x="287400" y="4436200"/>
            <a:ext cx="2863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Run this </a:t>
            </a:r>
            <a:r>
              <a:rPr lang="en-US" sz="2000" b="1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after </a:t>
            </a:r>
            <a:r>
              <a:rPr lang="en-US" sz="20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kernel has restarted</a:t>
            </a:r>
            <a:endParaRPr sz="2000">
              <a:solidFill>
                <a:srgbClr val="99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9" name="Google Shape;259;p32"/>
          <p:cNvCxnSpPr/>
          <p:nvPr/>
        </p:nvCxnSpPr>
        <p:spPr>
          <a:xfrm>
            <a:off x="2782200" y="4946850"/>
            <a:ext cx="936000" cy="3774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60" name="Google Shape;2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6250" y="3071925"/>
            <a:ext cx="7825285" cy="2647913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2"/>
          <p:cNvSpPr txBox="1"/>
          <p:nvPr/>
        </p:nvSpPr>
        <p:spPr>
          <a:xfrm>
            <a:off x="415600" y="405278"/>
            <a:ext cx="4560300" cy="14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Montserrat"/>
                <a:ea typeface="Montserrat"/>
                <a:cs typeface="Montserrat"/>
                <a:sym typeface="Montserrat"/>
              </a:rPr>
              <a:t>Notebooks preamble</a:t>
            </a:r>
            <a:endParaRPr sz="32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Montserrat"/>
                <a:ea typeface="Montserrat"/>
                <a:cs typeface="Montserrat"/>
                <a:sym typeface="Montserrat"/>
              </a:rPr>
              <a:t>What is a Graph?</a:t>
            </a:r>
            <a:endParaRPr sz="320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4"/>
          <p:cNvPicPr preferRelativeResize="0"/>
          <p:nvPr/>
        </p:nvPicPr>
        <p:blipFill rotWithShape="1">
          <a:blip r:embed="rId3">
            <a:alphaModFix/>
          </a:blip>
          <a:srcRect b="30781"/>
          <a:stretch/>
        </p:blipFill>
        <p:spPr>
          <a:xfrm>
            <a:off x="3223300" y="3695825"/>
            <a:ext cx="2169900" cy="1420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4"/>
          <p:cNvPicPr preferRelativeResize="0"/>
          <p:nvPr/>
        </p:nvPicPr>
        <p:blipFill rotWithShape="1">
          <a:blip r:embed="rId4">
            <a:alphaModFix/>
          </a:blip>
          <a:srcRect b="22750"/>
          <a:stretch/>
        </p:blipFill>
        <p:spPr>
          <a:xfrm>
            <a:off x="3872100" y="1473150"/>
            <a:ext cx="1953476" cy="142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4"/>
          <p:cNvPicPr preferRelativeResize="0"/>
          <p:nvPr/>
        </p:nvPicPr>
        <p:blipFill rotWithShape="1">
          <a:blip r:embed="rId5">
            <a:alphaModFix/>
          </a:blip>
          <a:srcRect b="16310"/>
          <a:stretch/>
        </p:blipFill>
        <p:spPr>
          <a:xfrm>
            <a:off x="6812150" y="1471675"/>
            <a:ext cx="1645150" cy="142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4"/>
          <p:cNvPicPr preferRelativeResize="0"/>
          <p:nvPr/>
        </p:nvPicPr>
        <p:blipFill rotWithShape="1">
          <a:blip r:embed="rId6">
            <a:alphaModFix/>
          </a:blip>
          <a:srcRect b="31553"/>
          <a:stretch/>
        </p:blipFill>
        <p:spPr>
          <a:xfrm>
            <a:off x="6066475" y="3695825"/>
            <a:ext cx="2515916" cy="142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95875" y="1417225"/>
            <a:ext cx="1675389" cy="142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4"/>
          <p:cNvSpPr txBox="1"/>
          <p:nvPr/>
        </p:nvSpPr>
        <p:spPr>
          <a:xfrm>
            <a:off x="9052225" y="2901450"/>
            <a:ext cx="2627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Montserrat"/>
                <a:ea typeface="Montserrat"/>
                <a:cs typeface="Montserrat"/>
                <a:sym typeface="Montserrat"/>
              </a:rPr>
              <a:t>Complex Systems</a:t>
            </a:r>
            <a:endParaRPr sz="2000"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9" name="Google Shape;279;p34"/>
          <p:cNvPicPr preferRelativeResize="0"/>
          <p:nvPr/>
        </p:nvPicPr>
        <p:blipFill rotWithShape="1">
          <a:blip r:embed="rId8">
            <a:alphaModFix/>
          </a:blip>
          <a:srcRect b="25611"/>
          <a:stretch/>
        </p:blipFill>
        <p:spPr>
          <a:xfrm>
            <a:off x="727700" y="3695825"/>
            <a:ext cx="1726770" cy="142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87275" y="1473150"/>
            <a:ext cx="2164435" cy="1422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" name="Google Shape;281;p34"/>
          <p:cNvGrpSpPr/>
          <p:nvPr/>
        </p:nvGrpSpPr>
        <p:grpSpPr>
          <a:xfrm>
            <a:off x="8987925" y="3695825"/>
            <a:ext cx="2691300" cy="1468800"/>
            <a:chOff x="8691125" y="3789775"/>
            <a:chExt cx="2691300" cy="1468800"/>
          </a:xfrm>
        </p:grpSpPr>
        <p:sp>
          <p:nvSpPr>
            <p:cNvPr id="282" name="Google Shape;282;p34"/>
            <p:cNvSpPr/>
            <p:nvPr/>
          </p:nvSpPr>
          <p:spPr>
            <a:xfrm>
              <a:off x="8691125" y="3789775"/>
              <a:ext cx="2691300" cy="1468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3" name="Google Shape;283;p3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811550" y="3901775"/>
              <a:ext cx="2450450" cy="1225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4" name="Google Shape;284;p34"/>
          <p:cNvSpPr txBox="1"/>
          <p:nvPr/>
        </p:nvSpPr>
        <p:spPr>
          <a:xfrm>
            <a:off x="9353475" y="5127579"/>
            <a:ext cx="209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Montserrat"/>
                <a:ea typeface="Montserrat"/>
                <a:cs typeface="Montserrat"/>
                <a:sym typeface="Montserrat"/>
              </a:rPr>
              <a:t>Language?</a:t>
            </a:r>
            <a:endParaRPr sz="20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" name="Google Shape;285;p34"/>
          <p:cNvSpPr txBox="1"/>
          <p:nvPr/>
        </p:nvSpPr>
        <p:spPr>
          <a:xfrm>
            <a:off x="6240298" y="2901450"/>
            <a:ext cx="2788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Montserrat"/>
                <a:ea typeface="Montserrat"/>
                <a:cs typeface="Montserrat"/>
                <a:sym typeface="Montserrat"/>
              </a:rPr>
              <a:t>Citation Networks</a:t>
            </a:r>
            <a:endParaRPr sz="20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34"/>
          <p:cNvSpPr txBox="1"/>
          <p:nvPr/>
        </p:nvSpPr>
        <p:spPr>
          <a:xfrm>
            <a:off x="3494475" y="2901450"/>
            <a:ext cx="2788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Montserrat"/>
                <a:ea typeface="Montserrat"/>
                <a:cs typeface="Montserrat"/>
                <a:sym typeface="Montserrat"/>
              </a:rPr>
              <a:t>Social Networks</a:t>
            </a:r>
            <a:endParaRPr sz="20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p34"/>
          <p:cNvSpPr txBox="1"/>
          <p:nvPr/>
        </p:nvSpPr>
        <p:spPr>
          <a:xfrm>
            <a:off x="468023" y="2901450"/>
            <a:ext cx="3003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Montserrat"/>
                <a:ea typeface="Montserrat"/>
                <a:cs typeface="Montserrat"/>
                <a:sym typeface="Montserrat"/>
              </a:rPr>
              <a:t>Knowledge Graphs</a:t>
            </a:r>
            <a:endParaRPr sz="20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8" name="Google Shape;288;p34"/>
          <p:cNvSpPr txBox="1"/>
          <p:nvPr/>
        </p:nvSpPr>
        <p:spPr>
          <a:xfrm>
            <a:off x="5765750" y="5127579"/>
            <a:ext cx="3049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Montserrat"/>
                <a:ea typeface="Montserrat"/>
                <a:cs typeface="Montserrat"/>
                <a:sym typeface="Montserrat"/>
              </a:rPr>
              <a:t>Computer Networks</a:t>
            </a:r>
            <a:endParaRPr sz="20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" name="Google Shape;289;p34"/>
          <p:cNvSpPr txBox="1"/>
          <p:nvPr/>
        </p:nvSpPr>
        <p:spPr>
          <a:xfrm>
            <a:off x="3223293" y="5127579"/>
            <a:ext cx="2169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Montserrat"/>
                <a:ea typeface="Montserrat"/>
                <a:cs typeface="Montserrat"/>
                <a:sym typeface="Montserrat"/>
              </a:rPr>
              <a:t>3D Meshes</a:t>
            </a:r>
            <a:endParaRPr sz="20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" name="Google Shape;290;p34"/>
          <p:cNvSpPr txBox="1"/>
          <p:nvPr/>
        </p:nvSpPr>
        <p:spPr>
          <a:xfrm>
            <a:off x="367650" y="5128529"/>
            <a:ext cx="2460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Montserrat"/>
                <a:ea typeface="Montserrat"/>
                <a:cs typeface="Montserrat"/>
                <a:sym typeface="Montserrat"/>
              </a:rPr>
              <a:t>Program graphs</a:t>
            </a:r>
            <a:endParaRPr sz="20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" name="Google Shape;291;p34"/>
          <p:cNvSpPr txBox="1"/>
          <p:nvPr/>
        </p:nvSpPr>
        <p:spPr>
          <a:xfrm>
            <a:off x="468025" y="5782625"/>
            <a:ext cx="1121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Examples from CS224W: Machine Learning with Graphs, http://web.stanford.edu/class/cs224w/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" name="Google Shape;292;p34"/>
          <p:cNvSpPr txBox="1"/>
          <p:nvPr/>
        </p:nvSpPr>
        <p:spPr>
          <a:xfrm>
            <a:off x="415600" y="405271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Montserrat"/>
                <a:ea typeface="Montserrat"/>
                <a:cs typeface="Montserrat"/>
                <a:sym typeface="Montserrat"/>
              </a:rPr>
              <a:t>Graphs capture pairwise relationships</a:t>
            </a:r>
            <a:endParaRPr sz="32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5"/>
          <p:cNvPicPr preferRelativeResize="0"/>
          <p:nvPr/>
        </p:nvPicPr>
        <p:blipFill rotWithShape="1">
          <a:blip r:embed="rId3">
            <a:alphaModFix/>
          </a:blip>
          <a:srcRect l="9" r="9"/>
          <a:stretch/>
        </p:blipFill>
        <p:spPr>
          <a:xfrm>
            <a:off x="1626850" y="2328550"/>
            <a:ext cx="9432352" cy="2741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5"/>
          <p:cNvSpPr txBox="1"/>
          <p:nvPr/>
        </p:nvSpPr>
        <p:spPr>
          <a:xfrm>
            <a:off x="474550" y="5300325"/>
            <a:ext cx="3120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Molecular structure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5"/>
          <p:cNvSpPr txBox="1"/>
          <p:nvPr/>
        </p:nvSpPr>
        <p:spPr>
          <a:xfrm>
            <a:off x="5443800" y="5300325"/>
            <a:ext cx="4911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Graph representation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5"/>
          <p:cNvSpPr txBox="1"/>
          <p:nvPr/>
        </p:nvSpPr>
        <p:spPr>
          <a:xfrm>
            <a:off x="415600" y="405271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Montserrat"/>
                <a:ea typeface="Montserrat"/>
                <a:cs typeface="Montserrat"/>
                <a:sym typeface="Montserrat"/>
              </a:rPr>
              <a:t>Example graphs in the workshop</a:t>
            </a:r>
            <a:endParaRPr sz="32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2611" y="1752150"/>
            <a:ext cx="4326775" cy="335369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6"/>
          <p:cNvSpPr txBox="1"/>
          <p:nvPr/>
        </p:nvSpPr>
        <p:spPr>
          <a:xfrm>
            <a:off x="589925" y="5285000"/>
            <a:ext cx="11063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Zitnik, Marinka, Monica Agrawal, and Jure Leskovec. "Modeling polypharmacy side effects with graph convolutional networks." </a:t>
            </a:r>
            <a:r>
              <a:rPr lang="en-US" sz="1200" i="1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Bioinformatics</a:t>
            </a:r>
            <a:r>
              <a:rPr lang="en-US" sz="12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34.13 (2018): i457-i466.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" name="Google Shape;309;p36"/>
          <p:cNvSpPr txBox="1"/>
          <p:nvPr/>
        </p:nvSpPr>
        <p:spPr>
          <a:xfrm>
            <a:off x="415600" y="405271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Montserrat"/>
                <a:ea typeface="Montserrat"/>
                <a:cs typeface="Montserrat"/>
                <a:sym typeface="Montserrat"/>
              </a:rPr>
              <a:t>Examples of GNN applications</a:t>
            </a:r>
            <a:endParaRPr sz="32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p36"/>
          <p:cNvSpPr txBox="1"/>
          <p:nvPr/>
        </p:nvSpPr>
        <p:spPr>
          <a:xfrm>
            <a:off x="415600" y="940303"/>
            <a:ext cx="113607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COMPLEX INTERACTIONS</a:t>
            </a:r>
            <a:endParaRPr sz="2000">
              <a:solidFill>
                <a:srgbClr val="59595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1863" y="1583687"/>
            <a:ext cx="5346525" cy="3690624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7"/>
          <p:cNvSpPr txBox="1"/>
          <p:nvPr/>
        </p:nvSpPr>
        <p:spPr>
          <a:xfrm>
            <a:off x="3202825" y="5391175"/>
            <a:ext cx="608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Unke, Oliver T., et al. "Machine learning force fields." Chemical Reviews (2021).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p37"/>
          <p:cNvSpPr txBox="1"/>
          <p:nvPr/>
        </p:nvSpPr>
        <p:spPr>
          <a:xfrm>
            <a:off x="415600" y="405271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Montserrat"/>
                <a:ea typeface="Montserrat"/>
                <a:cs typeface="Montserrat"/>
                <a:sym typeface="Montserrat"/>
              </a:rPr>
              <a:t>Examples of GNN applications</a:t>
            </a:r>
            <a:endParaRPr sz="32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p37"/>
          <p:cNvSpPr txBox="1"/>
          <p:nvPr/>
        </p:nvSpPr>
        <p:spPr>
          <a:xfrm>
            <a:off x="415600" y="940303"/>
            <a:ext cx="113607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NEURAL NETWORK FORCE FIELDS</a:t>
            </a:r>
            <a:endParaRPr sz="2000">
              <a:solidFill>
                <a:srgbClr val="59595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415600" y="37961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b="1">
                <a:latin typeface="Montserrat"/>
                <a:ea typeface="Montserrat"/>
                <a:cs typeface="Montserrat"/>
                <a:sym typeface="Montserrat"/>
              </a:rPr>
              <a:t>Workshop Outline</a:t>
            </a:r>
            <a:endParaRPr sz="32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" name="Google Shape;166;p2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28600" lvl="0" indent="-76200" algn="ctr" rtl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2400"/>
              <a:buNone/>
            </a:pPr>
            <a:r>
              <a:rPr lang="en-US"/>
              <a:t>Thursday October 21</a:t>
            </a:r>
            <a:endParaRPr/>
          </a:p>
        </p:txBody>
      </p:sp>
      <p:sp>
        <p:nvSpPr>
          <p:cNvPr id="167" name="Google Shape;167;p20"/>
          <p:cNvSpPr txBox="1">
            <a:spLocks noGrp="1"/>
          </p:cNvSpPr>
          <p:nvPr>
            <p:ph type="body" idx="4294967295"/>
          </p:nvPr>
        </p:nvSpPr>
        <p:spPr>
          <a:xfrm>
            <a:off x="6390750" y="1177529"/>
            <a:ext cx="5606700" cy="577200"/>
          </a:xfrm>
          <a:prstGeom prst="rect">
            <a:avLst/>
          </a:prstGeom>
        </p:spPr>
        <p:txBody>
          <a:bodyPr spcFirstLastPara="1" wrap="square" lIns="91425" tIns="0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Friday October 22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68" name="Google Shape;168;p20"/>
          <p:cNvGraphicFramePr/>
          <p:nvPr/>
        </p:nvGraphicFramePr>
        <p:xfrm>
          <a:off x="400913" y="174520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{595EC974-5E25-40A1-800E-0BC9AF853C0E}</a:tableStyleId>
              </a:tblPr>
              <a:tblGrid>
                <a:gridCol w="160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4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09:00 - 09:20</a:t>
                      </a:r>
                      <a:endParaRPr sz="16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Workshop intro</a:t>
                      </a:r>
                      <a:endParaRPr sz="16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0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09:20 - 10:00</a:t>
                      </a:r>
                      <a:endParaRPr sz="1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Intro for session 1 notebooks: Graphs and what to do with them</a:t>
                      </a:r>
                      <a:endParaRPr sz="1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10:00 - 12:00</a:t>
                      </a:r>
                      <a:endParaRPr sz="1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Work on notebooks</a:t>
                      </a:r>
                      <a:endParaRPr sz="1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12:00 - 13:00</a:t>
                      </a:r>
                      <a:endParaRPr sz="1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Lunch break</a:t>
                      </a:r>
                      <a:endParaRPr sz="1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13:00 - 13:30 </a:t>
                      </a:r>
                      <a:endParaRPr sz="1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Intro for session 2 notebooks: From graphs to tensors</a:t>
                      </a:r>
                      <a:endParaRPr sz="1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13:30 - 15:50</a:t>
                      </a:r>
                      <a:endParaRPr sz="1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Work on notebooks</a:t>
                      </a:r>
                      <a:endParaRPr sz="1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15:50 - 16:00</a:t>
                      </a:r>
                      <a:endParaRPr sz="1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Recap of the day</a:t>
                      </a:r>
                      <a:endParaRPr sz="1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69" name="Google Shape;169;p20"/>
          <p:cNvGraphicFramePr/>
          <p:nvPr/>
        </p:nvGraphicFramePr>
        <p:xfrm>
          <a:off x="6390738" y="175484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{595EC974-5E25-40A1-800E-0BC9AF853C0E}</a:tableStyleId>
              </a:tblPr>
              <a:tblGrid>
                <a:gridCol w="160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0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09:00 - 09:30</a:t>
                      </a:r>
                      <a:endParaRPr sz="1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Intro to session 3, Inner workings of Graph Neural Networks</a:t>
                      </a:r>
                      <a:endParaRPr sz="1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09:30 - 12:00</a:t>
                      </a:r>
                      <a:endParaRPr sz="1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Work on notebooks</a:t>
                      </a:r>
                      <a:endParaRPr sz="1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12:00 - 13:00</a:t>
                      </a:r>
                      <a:endParaRPr sz="1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Lunch break</a:t>
                      </a:r>
                      <a:endParaRPr sz="1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13:00 - 13:30 </a:t>
                      </a:r>
                      <a:endParaRPr sz="1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Intro for session 4 notebooks: From GNNs to Transformers</a:t>
                      </a:r>
                      <a:endParaRPr sz="1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13:30 - 15:40</a:t>
                      </a:r>
                      <a:endParaRPr sz="1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Work on notebooks</a:t>
                      </a:r>
                      <a:endParaRPr sz="1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15:40 - 16:00</a:t>
                      </a:r>
                      <a:endParaRPr sz="1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Recap of the workshop</a:t>
                      </a:r>
                      <a:endParaRPr sz="1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0" name="Google Shape;170;p20"/>
          <p:cNvSpPr txBox="1">
            <a:spLocks noGrp="1"/>
          </p:cNvSpPr>
          <p:nvPr>
            <p:ph type="body" idx="2"/>
          </p:nvPr>
        </p:nvSpPr>
        <p:spPr>
          <a:xfrm>
            <a:off x="400925" y="1167879"/>
            <a:ext cx="5606700" cy="577200"/>
          </a:xfrm>
          <a:prstGeom prst="rect">
            <a:avLst/>
          </a:prstGeom>
        </p:spPr>
        <p:txBody>
          <a:bodyPr spcFirstLastPara="1" wrap="square" lIns="91425" tIns="0" rIns="0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Thursday October 21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8301" y="1632500"/>
            <a:ext cx="5055300" cy="359301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8"/>
          <p:cNvSpPr txBox="1"/>
          <p:nvPr/>
        </p:nvSpPr>
        <p:spPr>
          <a:xfrm>
            <a:off x="2231500" y="5556450"/>
            <a:ext cx="740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Pfaff, Tobias, et al. "Learning mesh-based simulation with graph networks." ICLR 2021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7" name="Google Shape;327;p38"/>
          <p:cNvSpPr txBox="1"/>
          <p:nvPr/>
        </p:nvSpPr>
        <p:spPr>
          <a:xfrm>
            <a:off x="415600" y="405271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Montserrat"/>
                <a:ea typeface="Montserrat"/>
                <a:cs typeface="Montserrat"/>
                <a:sym typeface="Montserrat"/>
              </a:rPr>
              <a:t>Examples of GNN applications</a:t>
            </a:r>
            <a:endParaRPr sz="32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" name="Google Shape;328;p38"/>
          <p:cNvSpPr txBox="1"/>
          <p:nvPr/>
        </p:nvSpPr>
        <p:spPr>
          <a:xfrm>
            <a:off x="415600" y="940303"/>
            <a:ext cx="113607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LEARNED SYSTEM DYNAMICS</a:t>
            </a:r>
            <a:endParaRPr sz="2000">
              <a:solidFill>
                <a:srgbClr val="59595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5113" y="1599900"/>
            <a:ext cx="2921766" cy="36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9"/>
          <p:cNvSpPr txBox="1"/>
          <p:nvPr/>
        </p:nvSpPr>
        <p:spPr>
          <a:xfrm>
            <a:off x="3551525" y="5609800"/>
            <a:ext cx="5841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To be published work by Daniel Perez, Carlos Penichet and Thiemo Voigt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39"/>
          <p:cNvSpPr txBox="1"/>
          <p:nvPr/>
        </p:nvSpPr>
        <p:spPr>
          <a:xfrm>
            <a:off x="415600" y="405271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Montserrat"/>
                <a:ea typeface="Montserrat"/>
                <a:cs typeface="Montserrat"/>
                <a:sym typeface="Montserrat"/>
              </a:rPr>
              <a:t>Examples of GNN applications</a:t>
            </a:r>
            <a:endParaRPr sz="32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" name="Google Shape;337;p39"/>
          <p:cNvSpPr txBox="1"/>
          <p:nvPr/>
        </p:nvSpPr>
        <p:spPr>
          <a:xfrm>
            <a:off x="415600" y="940303"/>
            <a:ext cx="113607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APPROXIMATE SOLUTIONS TO HARD PROBLEMS</a:t>
            </a:r>
            <a:endParaRPr sz="2000">
              <a:solidFill>
                <a:srgbClr val="59595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475" y="1918238"/>
            <a:ext cx="6851250" cy="229987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0"/>
          <p:cNvSpPr txBox="1"/>
          <p:nvPr/>
        </p:nvSpPr>
        <p:spPr>
          <a:xfrm>
            <a:off x="4599475" y="4563350"/>
            <a:ext cx="6691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DeepMind Open-ended Learning Team. "Open-ended learning leads to generally capable agents." arXiv preprint arXiv:2107.12808 (2021).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https://deepmind.com/research/publications/2021/open-ended-learning-leads-to-generally-capable-agents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5" name="Google Shape;34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500" y="1962500"/>
            <a:ext cx="3387526" cy="3627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0"/>
          <p:cNvSpPr txBox="1"/>
          <p:nvPr/>
        </p:nvSpPr>
        <p:spPr>
          <a:xfrm>
            <a:off x="415600" y="405271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Montserrat"/>
                <a:ea typeface="Montserrat"/>
                <a:cs typeface="Montserrat"/>
                <a:sym typeface="Montserrat"/>
              </a:rPr>
              <a:t>Examples of GNN applications</a:t>
            </a:r>
            <a:endParaRPr sz="32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40"/>
          <p:cNvSpPr txBox="1"/>
          <p:nvPr/>
        </p:nvSpPr>
        <p:spPr>
          <a:xfrm>
            <a:off x="415600" y="940303"/>
            <a:ext cx="113607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EMBEDDING LOGICAL PROPORTIONS</a:t>
            </a:r>
            <a:endParaRPr sz="2000">
              <a:solidFill>
                <a:srgbClr val="59595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1" descr="gpt3-generated-twitter"/>
          <p:cNvPicPr preferRelativeResize="0"/>
          <p:nvPr/>
        </p:nvPicPr>
        <p:blipFill rotWithShape="1">
          <a:blip r:embed="rId3">
            <a:alphaModFix/>
          </a:blip>
          <a:srcRect b="36061"/>
          <a:stretch/>
        </p:blipFill>
        <p:spPr>
          <a:xfrm>
            <a:off x="5669988" y="1321078"/>
            <a:ext cx="4103426" cy="421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18497" y="1321085"/>
            <a:ext cx="2210880" cy="421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1"/>
          <p:cNvSpPr/>
          <p:nvPr/>
        </p:nvSpPr>
        <p:spPr>
          <a:xfrm>
            <a:off x="1993492" y="5780425"/>
            <a:ext cx="82050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000" tIns="60000" rIns="120000" bIns="60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strike="noStrike">
                <a:solidFill>
                  <a:srgbClr val="000000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https://twitter.com/quasimondo/status/1284509525500989445?s=20</a:t>
            </a:r>
            <a:endParaRPr sz="1200" strike="noStrike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5" name="Google Shape;355;p41"/>
          <p:cNvSpPr txBox="1"/>
          <p:nvPr/>
        </p:nvSpPr>
        <p:spPr>
          <a:xfrm>
            <a:off x="415600" y="405271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Montserrat"/>
                <a:ea typeface="Montserrat"/>
                <a:cs typeface="Montserrat"/>
                <a:sym typeface="Montserrat"/>
              </a:rPr>
              <a:t>Examples of Transformer applications</a:t>
            </a:r>
            <a:endParaRPr sz="32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" name="Google Shape;356;p41"/>
          <p:cNvSpPr txBox="1"/>
          <p:nvPr/>
        </p:nvSpPr>
        <p:spPr>
          <a:xfrm>
            <a:off x="415600" y="940303"/>
            <a:ext cx="113607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GPT-3</a:t>
            </a:r>
            <a:endParaRPr sz="2000">
              <a:solidFill>
                <a:srgbClr val="59595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2"/>
          <p:cNvSpPr/>
          <p:nvPr/>
        </p:nvSpPr>
        <p:spPr>
          <a:xfrm>
            <a:off x="678250" y="5441601"/>
            <a:ext cx="107454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000" tIns="60000" rIns="120000" bIns="60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Schwaller, Philippe, et al. "Molecular transformer: A model for uncertainty-calibrated chemical reaction prediction." ACS central science 5.9 (2019): 1572-1583.</a:t>
            </a:r>
            <a:endParaRPr sz="1200" strike="noStrike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2" name="Google Shape;36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59625" y="1713213"/>
            <a:ext cx="4464027" cy="343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240" y="2201638"/>
            <a:ext cx="5409598" cy="245472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2"/>
          <p:cNvSpPr txBox="1"/>
          <p:nvPr/>
        </p:nvSpPr>
        <p:spPr>
          <a:xfrm>
            <a:off x="415600" y="405271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Montserrat"/>
                <a:ea typeface="Montserrat"/>
                <a:cs typeface="Montserrat"/>
                <a:sym typeface="Montserrat"/>
              </a:rPr>
              <a:t>Examples of Transformer applications</a:t>
            </a:r>
            <a:endParaRPr sz="32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5" name="Google Shape;365;p42"/>
          <p:cNvSpPr txBox="1"/>
          <p:nvPr/>
        </p:nvSpPr>
        <p:spPr>
          <a:xfrm>
            <a:off x="415600" y="940303"/>
            <a:ext cx="113607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REACTION PREDICTION</a:t>
            </a:r>
            <a:endParaRPr sz="2000">
              <a:solidFill>
                <a:srgbClr val="59595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3"/>
          <p:cNvSpPr txBox="1"/>
          <p:nvPr/>
        </p:nvSpPr>
        <p:spPr>
          <a:xfrm>
            <a:off x="1132800" y="6356160"/>
            <a:ext cx="38601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RISE — Research Institutes of Sweden</a:t>
            </a:r>
            <a:endParaRPr sz="9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1" name="Google Shape;371;p43"/>
          <p:cNvSpPr txBox="1"/>
          <p:nvPr/>
        </p:nvSpPr>
        <p:spPr>
          <a:xfrm>
            <a:off x="576960" y="6356160"/>
            <a:ext cx="5559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2" name="Google Shape;372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9075" y="2109550"/>
            <a:ext cx="3938944" cy="2638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3875" y="2109525"/>
            <a:ext cx="6725200" cy="2638924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3"/>
          <p:cNvSpPr/>
          <p:nvPr/>
        </p:nvSpPr>
        <p:spPr>
          <a:xfrm>
            <a:off x="1710000" y="5167775"/>
            <a:ext cx="87720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000" tIns="60000" rIns="120000" bIns="60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strike="noStrike">
                <a:solidFill>
                  <a:srgbClr val="000000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https://deepmind.com/blog/article/alphafold-a-solution-to-a-50-year-old-grand-challenge-in-biology</a:t>
            </a:r>
            <a:endParaRPr sz="1200" strike="noStrike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5" name="Google Shape;375;p43"/>
          <p:cNvSpPr txBox="1"/>
          <p:nvPr/>
        </p:nvSpPr>
        <p:spPr>
          <a:xfrm>
            <a:off x="415600" y="405271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Montserrat"/>
                <a:ea typeface="Montserrat"/>
                <a:cs typeface="Montserrat"/>
                <a:sym typeface="Montserrat"/>
              </a:rPr>
              <a:t>Examples of Transformer applications</a:t>
            </a:r>
            <a:endParaRPr sz="32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6" name="Google Shape;376;p43"/>
          <p:cNvSpPr txBox="1"/>
          <p:nvPr/>
        </p:nvSpPr>
        <p:spPr>
          <a:xfrm>
            <a:off x="415600" y="940303"/>
            <a:ext cx="113607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PROTEIN FOLDING</a:t>
            </a:r>
            <a:endParaRPr sz="2000">
              <a:solidFill>
                <a:srgbClr val="59595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3650" y="1692600"/>
            <a:ext cx="4414149" cy="1767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1513" y="1703775"/>
            <a:ext cx="4414174" cy="368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4"/>
          <p:cNvPicPr preferRelativeResize="0"/>
          <p:nvPr/>
        </p:nvPicPr>
        <p:blipFill rotWithShape="1">
          <a:blip r:embed="rId5">
            <a:alphaModFix/>
          </a:blip>
          <a:srcRect t="8062"/>
          <a:stretch/>
        </p:blipFill>
        <p:spPr>
          <a:xfrm>
            <a:off x="6463650" y="3497776"/>
            <a:ext cx="4414148" cy="2094449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4"/>
          <p:cNvSpPr/>
          <p:nvPr/>
        </p:nvSpPr>
        <p:spPr>
          <a:xfrm>
            <a:off x="971524" y="5592225"/>
            <a:ext cx="44142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000" tIns="60000" rIns="120000" bIns="60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strike="noStrike">
                <a:solidFill>
                  <a:srgbClr val="000000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https://arxiv.org/abs/2006.15222</a:t>
            </a:r>
            <a:endParaRPr sz="1200" strike="noStrike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5" name="Google Shape;385;p44"/>
          <p:cNvSpPr txBox="1"/>
          <p:nvPr/>
        </p:nvSpPr>
        <p:spPr>
          <a:xfrm>
            <a:off x="415600" y="405271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Montserrat"/>
                <a:ea typeface="Montserrat"/>
                <a:cs typeface="Montserrat"/>
                <a:sym typeface="Montserrat"/>
              </a:rPr>
              <a:t>Examples of Transformer applications</a:t>
            </a:r>
            <a:endParaRPr sz="32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6" name="Google Shape;386;p44"/>
          <p:cNvSpPr txBox="1"/>
          <p:nvPr/>
        </p:nvSpPr>
        <p:spPr>
          <a:xfrm>
            <a:off x="415600" y="940303"/>
            <a:ext cx="113607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CURIOUS PROTEIN SEMANTICS</a:t>
            </a:r>
            <a:endParaRPr sz="2000">
              <a:solidFill>
                <a:srgbClr val="59595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5"/>
          <p:cNvSpPr txBox="1"/>
          <p:nvPr/>
        </p:nvSpPr>
        <p:spPr>
          <a:xfrm>
            <a:off x="1016160" y="1016160"/>
            <a:ext cx="4063500" cy="14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2" name="Google Shape;392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9325" y="1584287"/>
            <a:ext cx="6103501" cy="3689426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5"/>
          <p:cNvSpPr/>
          <p:nvPr/>
        </p:nvSpPr>
        <p:spPr>
          <a:xfrm>
            <a:off x="3030625" y="5430250"/>
            <a:ext cx="63009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000" tIns="60000" rIns="120000" bIns="60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Dosovitskiy, Alexey, et al. "An image is worth 16x16 words: Transformers for image recognition at scale." arXiv preprint arXiv:2010.11929 (2020).</a:t>
            </a:r>
            <a:endParaRPr sz="1200" strike="noStrike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4" name="Google Shape;394;p45"/>
          <p:cNvSpPr txBox="1"/>
          <p:nvPr/>
        </p:nvSpPr>
        <p:spPr>
          <a:xfrm>
            <a:off x="415600" y="405271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Montserrat"/>
                <a:ea typeface="Montserrat"/>
                <a:cs typeface="Montserrat"/>
                <a:sym typeface="Montserrat"/>
              </a:rPr>
              <a:t>Examples of Transformer applications</a:t>
            </a:r>
            <a:endParaRPr sz="32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5" name="Google Shape;395;p45"/>
          <p:cNvSpPr txBox="1"/>
          <p:nvPr/>
        </p:nvSpPr>
        <p:spPr>
          <a:xfrm>
            <a:off x="415600" y="940303"/>
            <a:ext cx="113607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COMPUTER VISION</a:t>
            </a:r>
            <a:endParaRPr sz="2000">
              <a:solidFill>
                <a:srgbClr val="59595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6"/>
          <p:cNvSpPr txBox="1">
            <a:spLocks noGrp="1"/>
          </p:cNvSpPr>
          <p:nvPr>
            <p:ph type="title"/>
          </p:nvPr>
        </p:nvSpPr>
        <p:spPr>
          <a:xfrm>
            <a:off x="415600" y="3047242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230" b="1">
                <a:latin typeface="Montserrat"/>
                <a:ea typeface="Montserrat"/>
                <a:cs typeface="Montserrat"/>
                <a:sym typeface="Montserrat"/>
              </a:rPr>
              <a:t>Graph basics</a:t>
            </a:r>
            <a:endParaRPr sz="323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0812" y="2386590"/>
            <a:ext cx="8470376" cy="208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body" idx="1"/>
          </p:nvPr>
        </p:nvSpPr>
        <p:spPr>
          <a:xfrm>
            <a:off x="415650" y="1237399"/>
            <a:ext cx="11360700" cy="4833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Introduction to ENCCS and RISE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Workshop structure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Introduction to Graphs, Graph Neural Networks and Transformers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21"/>
          <p:cNvSpPr txBox="1"/>
          <p:nvPr/>
        </p:nvSpPr>
        <p:spPr>
          <a:xfrm>
            <a:off x="415600" y="405271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32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utline of this presentation</a:t>
            </a:r>
            <a:endParaRPr sz="32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550" y="2475449"/>
            <a:ext cx="9172902" cy="190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063" y="2437076"/>
            <a:ext cx="9309874" cy="198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025" y="2419151"/>
            <a:ext cx="10069951" cy="201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050" y="1862725"/>
            <a:ext cx="1735200" cy="2447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1"/>
          <p:cNvSpPr txBox="1"/>
          <p:nvPr/>
        </p:nvSpPr>
        <p:spPr>
          <a:xfrm>
            <a:off x="750625" y="4608850"/>
            <a:ext cx="58473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Montserrat"/>
                <a:ea typeface="Montserrat"/>
                <a:cs typeface="Montserrat"/>
                <a:sym typeface="Montserrat"/>
              </a:rPr>
              <a:t>Discrete</a:t>
            </a:r>
            <a:endParaRPr sz="16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Takes one of a finite set of values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We will mainly treat (and call) these as </a:t>
            </a:r>
            <a:r>
              <a:rPr lang="en-US" sz="1600" i="1">
                <a:latin typeface="Montserrat"/>
                <a:ea typeface="Montserrat"/>
                <a:cs typeface="Montserrat"/>
                <a:sym typeface="Montserrat"/>
              </a:rPr>
              <a:t>categorical</a:t>
            </a:r>
            <a:endParaRPr sz="1600" i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3" name="Google Shape;433;p51"/>
          <p:cNvSpPr txBox="1"/>
          <p:nvPr/>
        </p:nvSpPr>
        <p:spPr>
          <a:xfrm>
            <a:off x="7167050" y="4608850"/>
            <a:ext cx="48264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Montserrat"/>
                <a:ea typeface="Montserrat"/>
                <a:cs typeface="Montserrat"/>
                <a:sym typeface="Montserrat"/>
              </a:rPr>
              <a:t>Continuous</a:t>
            </a:r>
            <a:endParaRPr sz="16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Takes any value from an infinite set of values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4" name="Google Shape;43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5175" y="1943975"/>
            <a:ext cx="2365824" cy="236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61925" y="1542825"/>
            <a:ext cx="940434" cy="284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02025" y="2144838"/>
            <a:ext cx="2969439" cy="18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51"/>
          <p:cNvSpPr txBox="1"/>
          <p:nvPr/>
        </p:nvSpPr>
        <p:spPr>
          <a:xfrm>
            <a:off x="415600" y="405271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Montserrat"/>
                <a:ea typeface="Montserrat"/>
                <a:cs typeface="Montserrat"/>
                <a:sym typeface="Montserrat"/>
              </a:rPr>
              <a:t>Variable types</a:t>
            </a:r>
            <a:endParaRPr sz="32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763" y="2366162"/>
            <a:ext cx="10154474" cy="212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013" y="2445262"/>
            <a:ext cx="10199975" cy="196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950" y="2459876"/>
            <a:ext cx="9736101" cy="19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574" y="2428562"/>
            <a:ext cx="9907902" cy="200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813" y="2272225"/>
            <a:ext cx="11500375" cy="23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474" name="Google Shape;474;p5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Learning on graphs - transductive vs. inductive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5" name="Google Shape;475;p57"/>
          <p:cNvSpPr txBox="1">
            <a:spLocks noGrp="1"/>
          </p:cNvSpPr>
          <p:nvPr>
            <p:ph type="body" idx="4294967295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Transductive - learning on a fixed graph, generalizing from one part of the graph to another.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Node clustering, node classification for social network analysis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Link prediction for recommender system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Inductive (our focus) </a:t>
            </a: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- Learning from one graph, generalizing to another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Graph property prediction for molecular property prediction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Neural force fields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4300" y="430875"/>
            <a:ext cx="5027073" cy="550267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2"/>
          <p:cNvSpPr txBox="1"/>
          <p:nvPr/>
        </p:nvSpPr>
        <p:spPr>
          <a:xfrm>
            <a:off x="415600" y="405271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Montserrat"/>
                <a:ea typeface="Montserrat"/>
                <a:cs typeface="Montserrat"/>
                <a:sym typeface="Montserrat"/>
              </a:rPr>
              <a:t>ENCCS - Director Lilit Axner</a:t>
            </a:r>
            <a:endParaRPr sz="32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8"/>
          <p:cNvSpPr txBox="1">
            <a:spLocks noGrp="1"/>
          </p:cNvSpPr>
          <p:nvPr>
            <p:ph type="title"/>
          </p:nvPr>
        </p:nvSpPr>
        <p:spPr>
          <a:xfrm>
            <a:off x="415600" y="4409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Inductive graph learning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2" name="Google Shape;482;p5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483" name="Google Shape;483;p58"/>
          <p:cNvSpPr txBox="1"/>
          <p:nvPr/>
        </p:nvSpPr>
        <p:spPr>
          <a:xfrm>
            <a:off x="415600" y="940303"/>
            <a:ext cx="113607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Graph Neural Network overview</a:t>
            </a:r>
            <a:endParaRPr sz="2000">
              <a:solidFill>
                <a:srgbClr val="59595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484" name="Google Shape;48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9050" y="2242000"/>
            <a:ext cx="3613900" cy="339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9"/>
          <p:cNvSpPr txBox="1">
            <a:spLocks noGrp="1"/>
          </p:cNvSpPr>
          <p:nvPr>
            <p:ph type="title"/>
          </p:nvPr>
        </p:nvSpPr>
        <p:spPr>
          <a:xfrm>
            <a:off x="415600" y="4409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Inductive graph learning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1" name="Google Shape;491;p5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pic>
        <p:nvPicPr>
          <p:cNvPr id="492" name="Google Shape;49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7875" y="1877738"/>
            <a:ext cx="2757888" cy="348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363" y="1888120"/>
            <a:ext cx="2683970" cy="3463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6207" y="1812433"/>
            <a:ext cx="2257792" cy="3463629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59"/>
          <p:cNvSpPr txBox="1"/>
          <p:nvPr/>
        </p:nvSpPr>
        <p:spPr>
          <a:xfrm>
            <a:off x="415600" y="940303"/>
            <a:ext cx="113607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Three levels of granularity</a:t>
            </a:r>
            <a:endParaRPr sz="2000">
              <a:solidFill>
                <a:srgbClr val="59595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96" name="Google Shape;496;p59"/>
          <p:cNvSpPr txBox="1"/>
          <p:nvPr/>
        </p:nvSpPr>
        <p:spPr>
          <a:xfrm>
            <a:off x="431400" y="5362100"/>
            <a:ext cx="3357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Node prediction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User role in social network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7" name="Google Shape;497;p59"/>
          <p:cNvSpPr txBox="1"/>
          <p:nvPr/>
        </p:nvSpPr>
        <p:spPr>
          <a:xfrm>
            <a:off x="4177875" y="5362100"/>
            <a:ext cx="3455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Edge/pair prediction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Pairwise forces in a neural force field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8" name="Google Shape;498;p59"/>
          <p:cNvSpPr txBox="1"/>
          <p:nvPr/>
        </p:nvSpPr>
        <p:spPr>
          <a:xfrm>
            <a:off x="8016150" y="5276050"/>
            <a:ext cx="3357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ontserrat"/>
                <a:ea typeface="Montserrat"/>
                <a:cs typeface="Montserrat"/>
                <a:sym typeface="Montserrat"/>
              </a:rPr>
              <a:t>Graph prediction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Molecular property prediction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0"/>
          <p:cNvSpPr txBox="1">
            <a:spLocks noGrp="1"/>
          </p:cNvSpPr>
          <p:nvPr>
            <p:ph type="title"/>
          </p:nvPr>
        </p:nvSpPr>
        <p:spPr>
          <a:xfrm>
            <a:off x="415600" y="405271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Montserrat"/>
                <a:ea typeface="Montserrat"/>
                <a:cs typeface="Montserrat"/>
                <a:sym typeface="Montserrat"/>
              </a:rPr>
              <a:t>From graphs to arrays</a:t>
            </a:r>
            <a:endParaRPr sz="3200"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5" name="Google Shape;505;p60"/>
          <p:cNvPicPr preferRelativeResize="0"/>
          <p:nvPr/>
        </p:nvPicPr>
        <p:blipFill rotWithShape="1">
          <a:blip r:embed="rId3">
            <a:alphaModFix/>
          </a:blip>
          <a:srcRect t="39" b="49"/>
          <a:stretch/>
        </p:blipFill>
        <p:spPr>
          <a:xfrm>
            <a:off x="534488" y="2111951"/>
            <a:ext cx="11123024" cy="263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60"/>
          <p:cNvSpPr txBox="1">
            <a:spLocks noGrp="1"/>
          </p:cNvSpPr>
          <p:nvPr>
            <p:ph type="body" idx="1"/>
          </p:nvPr>
        </p:nvSpPr>
        <p:spPr>
          <a:xfrm>
            <a:off x="415600" y="940303"/>
            <a:ext cx="11360700" cy="63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5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>
                <a:latin typeface="Montserrat Light"/>
                <a:ea typeface="Montserrat Light"/>
                <a:cs typeface="Montserrat Light"/>
                <a:sym typeface="Montserrat Light"/>
              </a:rPr>
              <a:t>SESSION 1</a:t>
            </a:r>
            <a:endParaRPr sz="20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0750" y="1892725"/>
            <a:ext cx="6643999" cy="352217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61"/>
          <p:cNvSpPr txBox="1">
            <a:spLocks noGrp="1"/>
          </p:cNvSpPr>
          <p:nvPr>
            <p:ph type="title" idx="4294967295"/>
          </p:nvPr>
        </p:nvSpPr>
        <p:spPr>
          <a:xfrm>
            <a:off x="415600" y="405271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Montserrat"/>
                <a:ea typeface="Montserrat"/>
                <a:cs typeface="Montserrat"/>
                <a:sym typeface="Montserrat"/>
              </a:rPr>
              <a:t>From graphs to arrays</a:t>
            </a:r>
            <a:endParaRPr sz="32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4" name="Google Shape;514;p61"/>
          <p:cNvSpPr txBox="1">
            <a:spLocks noGrp="1"/>
          </p:cNvSpPr>
          <p:nvPr>
            <p:ph type="subTitle" idx="4294967295"/>
          </p:nvPr>
        </p:nvSpPr>
        <p:spPr>
          <a:xfrm>
            <a:off x="415600" y="940303"/>
            <a:ext cx="11360700" cy="63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5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>
                <a:latin typeface="Montserrat Light"/>
                <a:ea typeface="Montserrat Light"/>
                <a:cs typeface="Montserrat Light"/>
                <a:sym typeface="Montserrat Light"/>
              </a:rPr>
              <a:t>SESSION 1</a:t>
            </a:r>
            <a:endParaRPr sz="20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2"/>
          <p:cNvSpPr txBox="1"/>
          <p:nvPr/>
        </p:nvSpPr>
        <p:spPr>
          <a:xfrm>
            <a:off x="415600" y="1957900"/>
            <a:ext cx="11360700" cy="15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1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sz="411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0" name="Google Shape;520;p62"/>
          <p:cNvSpPr txBox="1"/>
          <p:nvPr/>
        </p:nvSpPr>
        <p:spPr>
          <a:xfrm>
            <a:off x="415600" y="3496899"/>
            <a:ext cx="11360700" cy="7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enccs.se</a:t>
            </a:r>
            <a:endParaRPr sz="3200">
              <a:solidFill>
                <a:srgbClr val="59595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 txBox="1"/>
          <p:nvPr/>
        </p:nvSpPr>
        <p:spPr>
          <a:xfrm>
            <a:off x="340350" y="1573000"/>
            <a:ext cx="5111700" cy="44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457200" marR="0" lvl="0" indent="-33113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15"/>
              <a:buFont typeface="Montserrat"/>
              <a:buChar char="●"/>
            </a:pPr>
            <a:r>
              <a:rPr lang="en-US" sz="1614">
                <a:latin typeface="Montserrat"/>
                <a:ea typeface="Montserrat"/>
                <a:cs typeface="Montserrat"/>
                <a:sym typeface="Montserrat"/>
              </a:rPr>
              <a:t>RISE’s mission is to work for sustainable growth in Sweden by strengthening the competitiveness and capacity for renewal of Swedish industry, as well as promoting the innovative development of society as a whole.</a:t>
            </a:r>
            <a:endParaRPr sz="1614"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113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15"/>
              <a:buFont typeface="Montserrat"/>
              <a:buChar char="●"/>
            </a:pPr>
            <a:r>
              <a:rPr lang="en-US" sz="1614">
                <a:latin typeface="Montserrat"/>
                <a:ea typeface="Montserrat"/>
                <a:cs typeface="Montserrat"/>
                <a:sym typeface="Montserrat"/>
              </a:rPr>
              <a:t>In January 2021 RISE had approximately 2 800 employees over five organisational divisions:</a:t>
            </a:r>
            <a:endParaRPr sz="1614"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3113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15"/>
              <a:buFont typeface="Montserrat"/>
              <a:buChar char="○"/>
            </a:pPr>
            <a:r>
              <a:rPr lang="en-US" sz="1614">
                <a:latin typeface="Montserrat"/>
                <a:ea typeface="Montserrat"/>
                <a:cs typeface="Montserrat"/>
                <a:sym typeface="Montserrat"/>
              </a:rPr>
              <a:t>Bioeconomy and Health</a:t>
            </a:r>
            <a:endParaRPr sz="1614"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3113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15"/>
              <a:buFont typeface="Montserrat"/>
              <a:buChar char="○"/>
            </a:pPr>
            <a:r>
              <a:rPr lang="en-US" sz="1614">
                <a:latin typeface="Montserrat"/>
                <a:ea typeface="Montserrat"/>
                <a:cs typeface="Montserrat"/>
                <a:sym typeface="Montserrat"/>
              </a:rPr>
              <a:t>Materials and Production</a:t>
            </a:r>
            <a:endParaRPr sz="1614"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3113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15"/>
              <a:buFont typeface="Montserrat"/>
              <a:buChar char="○"/>
            </a:pPr>
            <a:r>
              <a:rPr lang="en-US" sz="1614">
                <a:latin typeface="Montserrat"/>
                <a:ea typeface="Montserrat"/>
                <a:cs typeface="Montserrat"/>
                <a:sym typeface="Montserrat"/>
              </a:rPr>
              <a:t>Digital systems</a:t>
            </a:r>
            <a:endParaRPr sz="1614"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3113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15"/>
              <a:buFont typeface="Montserrat"/>
              <a:buChar char="○"/>
            </a:pPr>
            <a:r>
              <a:rPr lang="en-US" sz="1614">
                <a:latin typeface="Montserrat"/>
                <a:ea typeface="Montserrat"/>
                <a:cs typeface="Montserrat"/>
                <a:sym typeface="Montserrat"/>
              </a:rPr>
              <a:t>Built Environment</a:t>
            </a:r>
            <a:endParaRPr sz="1614"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3113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15"/>
              <a:buFont typeface="Montserrat"/>
              <a:buChar char="○"/>
            </a:pPr>
            <a:r>
              <a:rPr lang="en-US" sz="1614">
                <a:latin typeface="Montserrat"/>
                <a:ea typeface="Montserrat"/>
                <a:cs typeface="Montserrat"/>
                <a:sym typeface="Montserrat"/>
              </a:rPr>
              <a:t>Safety and Transport</a:t>
            </a:r>
            <a:endParaRPr sz="1614"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113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15"/>
              <a:buFont typeface="Montserrat"/>
              <a:buChar char="●"/>
            </a:pPr>
            <a:r>
              <a:rPr lang="en-US" sz="1614">
                <a:latin typeface="Montserrat"/>
                <a:ea typeface="Montserrat"/>
                <a:cs typeface="Montserrat"/>
                <a:sym typeface="Montserrat"/>
              </a:rPr>
              <a:t>RISE operates in more than 25 cities all over Sweden and also have facilities in Denmark, Norway, Great Britain, France and Belgium.</a:t>
            </a:r>
            <a:endParaRPr sz="1614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0" name="Google Shape;19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9750" y="641225"/>
            <a:ext cx="5411101" cy="54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3"/>
          <p:cNvSpPr txBox="1"/>
          <p:nvPr/>
        </p:nvSpPr>
        <p:spPr>
          <a:xfrm>
            <a:off x="415600" y="405271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Montserrat"/>
                <a:ea typeface="Montserrat"/>
                <a:cs typeface="Montserrat"/>
                <a:sym typeface="Montserrat"/>
              </a:rPr>
              <a:t>RISE</a:t>
            </a:r>
            <a:endParaRPr sz="32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" name="Google Shape;192;p23"/>
          <p:cNvSpPr txBox="1"/>
          <p:nvPr/>
        </p:nvSpPr>
        <p:spPr>
          <a:xfrm>
            <a:off x="415600" y="940303"/>
            <a:ext cx="113607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5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RESEARCH INSTITUTES OF SWEDEN</a:t>
            </a:r>
            <a:endParaRPr sz="2000">
              <a:solidFill>
                <a:srgbClr val="59595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Montserrat"/>
                <a:ea typeface="Montserrat"/>
                <a:cs typeface="Montserrat"/>
                <a:sym typeface="Montserrat"/>
              </a:rPr>
              <a:t>The Workshop</a:t>
            </a:r>
            <a:endParaRPr sz="320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/>
          <p:nvPr/>
        </p:nvSpPr>
        <p:spPr>
          <a:xfrm>
            <a:off x="514500" y="2567100"/>
            <a:ext cx="111630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The goal of this workshop is to show the workings of Graph Neural Networks in detail,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and how Transformers work almost the same.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We want to give you a deep understanding of these architectures so you can tailor them to your problem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6" descr="neural_network_inductive_biases_graph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158" y="3359581"/>
            <a:ext cx="4799625" cy="210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6" descr="neural_network_inductive_biases_transform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02860" y="3106300"/>
            <a:ext cx="3751499" cy="261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6"/>
          <p:cNvSpPr/>
          <p:nvPr/>
        </p:nvSpPr>
        <p:spPr>
          <a:xfrm>
            <a:off x="673150" y="1510925"/>
            <a:ext cx="5813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000" tIns="60000" rIns="120000" bIns="60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Graph layers</a:t>
            </a:r>
            <a:endParaRPr sz="2100" b="1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Lato"/>
                <a:ea typeface="Lato"/>
                <a:cs typeface="Lato"/>
                <a:sym typeface="Lato"/>
              </a:rPr>
              <a:t>Structure computation on a set (nodes) according to structure (edges)</a:t>
            </a: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6"/>
          <p:cNvSpPr/>
          <p:nvPr/>
        </p:nvSpPr>
        <p:spPr>
          <a:xfrm>
            <a:off x="7202850" y="1554725"/>
            <a:ext cx="4027800" cy="12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000" tIns="60000" rIns="120000" bIns="60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Transformer Blocks</a:t>
            </a:r>
            <a:endParaRPr sz="2100" b="1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Lato"/>
                <a:ea typeface="Lato"/>
                <a:cs typeface="Lato"/>
                <a:sym typeface="Lato"/>
              </a:rPr>
              <a:t>Dynamically induces structure from arbitrary set</a:t>
            </a: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6"/>
          <p:cNvSpPr txBox="1"/>
          <p:nvPr/>
        </p:nvSpPr>
        <p:spPr>
          <a:xfrm>
            <a:off x="415600" y="405271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Montserrat"/>
                <a:ea typeface="Montserrat"/>
                <a:cs typeface="Montserrat"/>
                <a:sym typeface="Montserrat"/>
              </a:rPr>
              <a:t>Graph layers and transformer blocks</a:t>
            </a:r>
            <a:endParaRPr sz="32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>
            <a:spLocks noGrp="1"/>
          </p:cNvSpPr>
          <p:nvPr>
            <p:ph type="body" idx="2"/>
          </p:nvPr>
        </p:nvSpPr>
        <p:spPr>
          <a:xfrm>
            <a:off x="505450" y="1437775"/>
            <a:ext cx="5333100" cy="4514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Montserrat"/>
                <a:ea typeface="Montserrat"/>
                <a:cs typeface="Montserrat"/>
                <a:sym typeface="Montserrat"/>
              </a:rPr>
              <a:t>This workshop is...</a:t>
            </a:r>
            <a:endParaRPr sz="2000" b="1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a detailed dive into the GNN and Transformer architecture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practical work on implementing GNNs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opinionated about how to implement GNNs</a:t>
            </a:r>
            <a:endParaRPr sz="20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" name="Google Shape;220;p27"/>
          <p:cNvSpPr txBox="1">
            <a:spLocks noGrp="1"/>
          </p:cNvSpPr>
          <p:nvPr>
            <p:ph type="body" idx="4294967295"/>
          </p:nvPr>
        </p:nvSpPr>
        <p:spPr>
          <a:xfrm>
            <a:off x="6279875" y="1437775"/>
            <a:ext cx="5183100" cy="4514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Montserrat"/>
                <a:ea typeface="Montserrat"/>
                <a:cs typeface="Montserrat"/>
                <a:sym typeface="Montserrat"/>
              </a:rPr>
              <a:t>This workshop is not...</a:t>
            </a:r>
            <a:endParaRPr sz="2000" b="1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a complete guide to modelling problems with graphs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about graph theory and graph algorithms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a guide to best practice in implementing GNNs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a tutorial on GNN frameworks like PyTorch Geometric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p27"/>
          <p:cNvSpPr txBox="1"/>
          <p:nvPr/>
        </p:nvSpPr>
        <p:spPr>
          <a:xfrm>
            <a:off x="415600" y="405271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Montserrat"/>
                <a:ea typeface="Montserrat"/>
                <a:cs typeface="Montserrat"/>
                <a:sym typeface="Montserrat"/>
              </a:rPr>
              <a:t>What this workshop is</a:t>
            </a:r>
            <a:endParaRPr sz="32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1311</Words>
  <Application>Microsoft Office PowerPoint</Application>
  <PresentationFormat>Widescreen</PresentationFormat>
  <Paragraphs>217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Times New Roman</vt:lpstr>
      <vt:lpstr>Calibri</vt:lpstr>
      <vt:lpstr>Montserrat</vt:lpstr>
      <vt:lpstr>Roboto Mono</vt:lpstr>
      <vt:lpstr>Lato</vt:lpstr>
      <vt:lpstr>Arial</vt:lpstr>
      <vt:lpstr>Montserrat Light</vt:lpstr>
      <vt:lpstr>Simple Light</vt:lpstr>
      <vt:lpstr>PowerPoint Presentation</vt:lpstr>
      <vt:lpstr>Workshop Outline</vt:lpstr>
      <vt:lpstr>PowerPoint Presentation</vt:lpstr>
      <vt:lpstr>PowerPoint Presentation</vt:lpstr>
      <vt:lpstr>PowerPoint Presentation</vt:lpstr>
      <vt:lpstr>The 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 Graph?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Graph 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 on graphs - transductive vs. inductive</vt:lpstr>
      <vt:lpstr>Inductive graph learning</vt:lpstr>
      <vt:lpstr>Inductive graph learning</vt:lpstr>
      <vt:lpstr>From graphs to arrays</vt:lpstr>
      <vt:lpstr>From graphs to arrays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Yasmin Tesfaldet Gebreyesus</cp:lastModifiedBy>
  <cp:revision>15</cp:revision>
  <dcterms:modified xsi:type="dcterms:W3CDTF">2021-10-21T07:52:47Z</dcterms:modified>
</cp:coreProperties>
</file>